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seok" initials="m" lastIdx="1" clrIdx="0">
    <p:extLst>
      <p:ext uri="{19B8F6BF-5375-455C-9EA6-DF929625EA0E}">
        <p15:presenceInfo xmlns:p15="http://schemas.microsoft.com/office/powerpoint/2012/main" userId="minse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>
        <p:scale>
          <a:sx n="33" d="100"/>
          <a:sy n="33" d="100"/>
        </p:scale>
        <p:origin x="2118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25501" y="3642853"/>
            <a:ext cx="28624211" cy="535202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13-15 GHz Passive Variable-Gain Switched Phase Shifter</a:t>
            </a:r>
            <a:br>
              <a:rPr lang="en-US" altLang="ko-KR" sz="72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ko-KR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with X-Attenuator using 28-nm Bulk CMOS</a:t>
            </a:r>
          </a:p>
          <a:p>
            <a:pPr algn="ctr"/>
            <a:endParaRPr lang="en-US" altLang="ko-KR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Min-Seok </a:t>
            </a:r>
            <a:r>
              <a:rPr lang="en-US" altLang="ko-KR" sz="54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Baek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Jae-</a:t>
            </a:r>
            <a:r>
              <a:rPr lang="en-US" altLang="ko-KR" sz="54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Hyeok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Song and </a:t>
            </a:r>
            <a:r>
              <a:rPr lang="en-US" altLang="ko-KR" sz="54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Choul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-Young Kim</a:t>
            </a:r>
          </a:p>
          <a:p>
            <a:pPr algn="ctr"/>
            <a:r>
              <a:rPr lang="en-US" altLang="ko-KR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SCDL, Department of Electronics Engineering, </a:t>
            </a:r>
            <a:r>
              <a:rPr lang="en-US" altLang="ko-KR" sz="5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Chungnam</a:t>
            </a:r>
            <a:r>
              <a:rPr lang="en-US" altLang="ko-KR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 National University, Korea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오디오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49713" y="41978263"/>
            <a:ext cx="609600" cy="6096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AD891B-01C1-4207-A9FB-6257492403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6600FF"/>
              </a:clrFrom>
              <a:clrTo>
                <a:srgbClr val="6600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4780" y="41257830"/>
            <a:ext cx="2554691" cy="134313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1C31872-A642-442E-9BD4-C3D4DCE5F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0" y="41308129"/>
            <a:ext cx="1284689" cy="128403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EA28213-9CCC-40C9-820C-A6D1D3E7B5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9" y="4225995"/>
            <a:ext cx="3623022" cy="3621167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id="{B1125277-655E-45E3-BF6F-3DBFC2C023A5}"/>
              </a:ext>
            </a:extLst>
          </p:cNvPr>
          <p:cNvSpPr/>
          <p:nvPr/>
        </p:nvSpPr>
        <p:spPr>
          <a:xfrm>
            <a:off x="565543" y="3799525"/>
            <a:ext cx="28884169" cy="5073431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DF2BDC55-C28E-4349-8610-EEC0F484C05A}"/>
              </a:ext>
            </a:extLst>
          </p:cNvPr>
          <p:cNvSpPr/>
          <p:nvPr/>
        </p:nvSpPr>
        <p:spPr>
          <a:xfrm>
            <a:off x="565544" y="9272781"/>
            <a:ext cx="14864953" cy="7487783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48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Driven by high-speed data demands, the Ku-band (13.75–14.6 GHz uplink) has become a key spectrum for SATCOM.</a:t>
            </a:r>
          </a:p>
          <a:p>
            <a:pPr algn="just"/>
            <a:endParaRPr lang="en-US" altLang="ko-KR" sz="12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In SATCOM phased arrays, phase shifters enable precise beam steering by dynamically controlling signal direction, allowing flexible link optimization in mobile or multi-beam scenarios.</a:t>
            </a:r>
          </a:p>
          <a:p>
            <a:pPr algn="just"/>
            <a:endParaRPr lang="en-US" altLang="ko-KR" sz="12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In this work, a Ku-band variable-gain phase shifter is implemented using an X-attenuator structure that enables 180° phase control and attenuation tuning, optimized for compact beam steering systems.</a:t>
            </a:r>
            <a:endParaRPr lang="ko-KR" altLang="en-US" sz="4000" b="1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592E4B-1A83-4D6C-B0CB-76750B7B3295}"/>
              </a:ext>
            </a:extLst>
          </p:cNvPr>
          <p:cNvSpPr txBox="1"/>
          <p:nvPr/>
        </p:nvSpPr>
        <p:spPr>
          <a:xfrm>
            <a:off x="943100" y="31052557"/>
            <a:ext cx="1427432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dirty="0">
                <a:latin typeface="Arial Narrow" panose="020B0606020202030204" pitchFamily="34" charset="0"/>
              </a:rPr>
              <a:t>Frequency: 13-15 GHz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dirty="0">
                <a:latin typeface="Arial Narrow" panose="020B0606020202030204" pitchFamily="34" charset="0"/>
              </a:rPr>
              <a:t>Topology: Passive Variable-Gain Switched Phase Shifter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dirty="0">
                <a:latin typeface="Arial Narrow" panose="020B0606020202030204" pitchFamily="34" charset="0"/>
              </a:rPr>
              <a:t>Applied Technique: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X-attenuator integrates a phase inverter, enabling a continuous 180° phase control range.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Gain tuning is achieved through a voltage-controlled passive attenuation path with high linearity.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A passive 5-bit switched-type phase shifter provides discrete phase control with no power consumption.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The 90° phase bit adopts a hybrid high-pass/low-pass filter design for wideband phase flatness.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Transistor sizes are optimized to balance insertion loss and phase slope sensitivity.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dirty="0">
                <a:latin typeface="Arial Narrow" panose="020B0606020202030204" pitchFamily="34" charset="0"/>
              </a:rPr>
              <a:t>Top-layer metal (M9) is utilized in inductors and transmission lines to minimize parasitic loss.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CF872-3643-481E-9045-B5AEF817EAC8}"/>
              </a:ext>
            </a:extLst>
          </p:cNvPr>
          <p:cNvSpPr txBox="1"/>
          <p:nvPr/>
        </p:nvSpPr>
        <p:spPr>
          <a:xfrm>
            <a:off x="4905604" y="17024167"/>
            <a:ext cx="61848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>
                <a:latin typeface="Arial Narrow" panose="020B0606020202030204" pitchFamily="34" charset="0"/>
              </a:rPr>
              <a:t>II. Circuit Design</a:t>
            </a:r>
            <a:endParaRPr lang="ko-KR" altLang="en-US" sz="70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E46F1-E333-4609-8616-7ADB6B897626}"/>
              </a:ext>
            </a:extLst>
          </p:cNvPr>
          <p:cNvSpPr txBox="1"/>
          <p:nvPr/>
        </p:nvSpPr>
        <p:spPr>
          <a:xfrm>
            <a:off x="4985707" y="9272781"/>
            <a:ext cx="50994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>
                <a:latin typeface="Arial Narrow" panose="020B0606020202030204" pitchFamily="34" charset="0"/>
              </a:rPr>
              <a:t>I. Introduction</a:t>
            </a:r>
            <a:endParaRPr lang="ko-KR" altLang="en-US" sz="7000" b="1"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E00BAE-A110-4519-BF41-658618C961D8}"/>
              </a:ext>
            </a:extLst>
          </p:cNvPr>
          <p:cNvSpPr txBox="1"/>
          <p:nvPr/>
        </p:nvSpPr>
        <p:spPr>
          <a:xfrm>
            <a:off x="19164607" y="9289416"/>
            <a:ext cx="74302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>
                <a:latin typeface="Arial Narrow" panose="020B0606020202030204" pitchFamily="34" charset="0"/>
              </a:rPr>
              <a:t>III. Simulation Result</a:t>
            </a:r>
            <a:endParaRPr lang="ko-KR" altLang="en-US" sz="70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90AEA-CF7E-415A-9F5C-68D2217C576E}"/>
              </a:ext>
            </a:extLst>
          </p:cNvPr>
          <p:cNvSpPr txBox="1"/>
          <p:nvPr/>
        </p:nvSpPr>
        <p:spPr>
          <a:xfrm>
            <a:off x="16211212" y="22672312"/>
            <a:ext cx="12727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atin typeface="Arial Narrow" panose="020B0606020202030204" pitchFamily="34" charset="0"/>
              </a:rPr>
              <a:t>Simulation Result: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b="1" dirty="0">
                <a:latin typeface="Arial Narrow" panose="020B0606020202030204" pitchFamily="34" charset="0"/>
              </a:rPr>
              <a:t>Frequency: 13-15 GHz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b="1" dirty="0">
                <a:latin typeface="Arial Narrow" panose="020B0606020202030204" pitchFamily="34" charset="0"/>
              </a:rPr>
              <a:t>Phase Resolution: 0~360</a:t>
            </a:r>
            <a:r>
              <a:rPr lang="ko-KR" alt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˚ </a:t>
            </a:r>
            <a:r>
              <a:rPr lang="en-US" altLang="ko-KR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(LSB=5.625</a:t>
            </a:r>
            <a:r>
              <a:rPr lang="ko-KR" alt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˚</a:t>
            </a:r>
            <a:r>
              <a:rPr lang="en-US" altLang="ko-KR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altLang="ko-KR" sz="4000" b="1" dirty="0">
              <a:latin typeface="Arial Narrow" panose="020B0606020202030204" pitchFamily="34" charset="0"/>
            </a:endParaRP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4000" b="1" dirty="0">
                <a:latin typeface="Arial Narrow" panose="020B0606020202030204" pitchFamily="34" charset="0"/>
              </a:rPr>
              <a:t>Attenuation Range: 25 dB</a:t>
            </a: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6AEFA81C-01CC-47E9-8F6A-C824A5793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40460"/>
              </p:ext>
            </p:extLst>
          </p:nvPr>
        </p:nvGraphicFramePr>
        <p:xfrm>
          <a:off x="16621983" y="27106289"/>
          <a:ext cx="12316755" cy="735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832">
                  <a:extLst>
                    <a:ext uri="{9D8B030D-6E8A-4147-A177-3AD203B41FA5}">
                      <a16:colId xmlns:a16="http://schemas.microsoft.com/office/drawing/2014/main" val="1999383832"/>
                    </a:ext>
                  </a:extLst>
                </a:gridCol>
                <a:gridCol w="2654710">
                  <a:extLst>
                    <a:ext uri="{9D8B030D-6E8A-4147-A177-3AD203B41FA5}">
                      <a16:colId xmlns:a16="http://schemas.microsoft.com/office/drawing/2014/main" val="1127918845"/>
                    </a:ext>
                  </a:extLst>
                </a:gridCol>
                <a:gridCol w="2271252">
                  <a:extLst>
                    <a:ext uri="{9D8B030D-6E8A-4147-A177-3AD203B41FA5}">
                      <a16:colId xmlns:a16="http://schemas.microsoft.com/office/drawing/2014/main" val="2485972053"/>
                    </a:ext>
                  </a:extLst>
                </a:gridCol>
                <a:gridCol w="2123767">
                  <a:extLst>
                    <a:ext uri="{9D8B030D-6E8A-4147-A177-3AD203B41FA5}">
                      <a16:colId xmlns:a16="http://schemas.microsoft.com/office/drawing/2014/main" val="2297412634"/>
                    </a:ext>
                  </a:extLst>
                </a:gridCol>
                <a:gridCol w="2106194">
                  <a:extLst>
                    <a:ext uri="{9D8B030D-6E8A-4147-A177-3AD203B41FA5}">
                      <a16:colId xmlns:a16="http://schemas.microsoft.com/office/drawing/2014/main" val="522378669"/>
                    </a:ext>
                  </a:extLst>
                </a:gridCol>
              </a:tblGrid>
              <a:tr h="1084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Ref.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This Work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(Sim.)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[1]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IMS’24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[2]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ICMMT’19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[3]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ACCESS’22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547670"/>
                  </a:ext>
                </a:extLst>
              </a:tr>
              <a:tr h="1084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Process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28-nm</a:t>
                      </a: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CMOS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0.13-um</a:t>
                      </a:r>
                    </a:p>
                    <a:p>
                      <a:pPr algn="ctr" latinLnBrk="1"/>
                      <a:r>
                        <a:rPr lang="en-US" altLang="ko-KR" sz="32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SiGe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0.13-um</a:t>
                      </a:r>
                    </a:p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CMOS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65-nm</a:t>
                      </a:r>
                      <a:b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CMOS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665684"/>
                  </a:ext>
                </a:extLst>
              </a:tr>
              <a:tr h="1084497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Technique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X-</a:t>
                      </a:r>
                      <a:r>
                        <a:rPr lang="en-US" altLang="ko-KR" sz="32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atten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 </a:t>
                      </a:r>
                      <a:b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with STPS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STPS+</a:t>
                      </a:r>
                      <a:b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RTPS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High Pass /</a:t>
                      </a:r>
                    </a:p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Low Pass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Low Pass LC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617244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Freq. (GHz)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13 - 15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14 - 15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8.5 – 10.5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5-11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554308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RL (dB)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&gt; 9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&gt; 8.4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&gt; 13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&gt; 10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442347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IL (dB)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9.08 – 10.8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4.3 - 8.1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41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980349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RMS PE (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˚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0.7 – 1.75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12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5.2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899585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RMS GE (dB)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0.17 - 0.27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1.1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048175"/>
                  </a:ext>
                </a:extLst>
              </a:tr>
              <a:tr h="583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Power (</a:t>
                      </a:r>
                      <a:r>
                        <a:rPr lang="en-US" altLang="ko-KR" sz="32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mW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870613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Core Area (mm</a:t>
                      </a:r>
                      <a:r>
                        <a:rPr lang="en-US" altLang="ko-KR" sz="3200" b="1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0.3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0.17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3.52</a:t>
                      </a:r>
                      <a:endParaRPr lang="ko-KR" alt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74085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0D56C17-8439-4D47-8447-5AD865366317}"/>
              </a:ext>
            </a:extLst>
          </p:cNvPr>
          <p:cNvSpPr txBox="1"/>
          <p:nvPr/>
        </p:nvSpPr>
        <p:spPr>
          <a:xfrm>
            <a:off x="16211211" y="34475087"/>
            <a:ext cx="13113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b="1" dirty="0">
                <a:latin typeface="Arial Narrow" panose="020B0606020202030204" pitchFamily="34" charset="0"/>
              </a:rPr>
              <a:t>The proposed variable-gain PS was designed using a 28-nm Bulk CMOS process. The PS demonstrates superior performance compared to other literature in the field.</a:t>
            </a:r>
            <a:endParaRPr lang="en-US" altLang="ko-KR" sz="1100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6AA993-4662-4814-85CE-5966195F5A27}"/>
              </a:ext>
            </a:extLst>
          </p:cNvPr>
          <p:cNvSpPr txBox="1"/>
          <p:nvPr/>
        </p:nvSpPr>
        <p:spPr>
          <a:xfrm>
            <a:off x="16211213" y="38684762"/>
            <a:ext cx="1330229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800" b="1" dirty="0">
                <a:latin typeface="Arial Narrow" panose="020B0606020202030204" pitchFamily="34" charset="0"/>
              </a:rPr>
              <a:t>Acknowledgement</a:t>
            </a:r>
          </a:p>
          <a:p>
            <a:r>
              <a:rPr lang="en-US" altLang="ko-KR" sz="2800" b="1" dirty="0">
                <a:latin typeface="Arial Narrow" panose="020B0606020202030204" pitchFamily="34" charset="0"/>
              </a:rPr>
              <a:t>The chip fabrication and EDA tool were supported by the IC Design Education Center(IDEC), Korea.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B5F620A-9818-4DF1-8645-78AF171266E0}"/>
              </a:ext>
            </a:extLst>
          </p:cNvPr>
          <p:cNvSpPr/>
          <p:nvPr/>
        </p:nvSpPr>
        <p:spPr>
          <a:xfrm>
            <a:off x="543731" y="17068494"/>
            <a:ext cx="14926264" cy="234010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CA5BF76-BFCE-4D18-B1E9-6FEF844849B2}"/>
              </a:ext>
            </a:extLst>
          </p:cNvPr>
          <p:cNvSpPr/>
          <p:nvPr/>
        </p:nvSpPr>
        <p:spPr>
          <a:xfrm>
            <a:off x="15904277" y="25698225"/>
            <a:ext cx="13827205" cy="147713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E858D39-9BB2-4E31-B0AC-7F8ACFD157AC}"/>
              </a:ext>
            </a:extLst>
          </p:cNvPr>
          <p:cNvSpPr/>
          <p:nvPr/>
        </p:nvSpPr>
        <p:spPr>
          <a:xfrm>
            <a:off x="15884308" y="9272781"/>
            <a:ext cx="13827205" cy="160256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C084086-C3EE-42F5-B46C-EBE3C7DA7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1" y="21676953"/>
            <a:ext cx="14066934" cy="43069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F0CD72-0856-414B-9094-BC0A49F1C0E1}"/>
              </a:ext>
            </a:extLst>
          </p:cNvPr>
          <p:cNvSpPr txBox="1"/>
          <p:nvPr/>
        </p:nvSpPr>
        <p:spPr>
          <a:xfrm>
            <a:off x="2787584" y="26137831"/>
            <a:ext cx="1069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Arial Narrow" panose="020B0606020202030204" pitchFamily="34" charset="0"/>
              </a:rPr>
              <a:t>Fig. 2. Full Schematic of Variable-Gain Phase Shifter </a:t>
            </a:r>
            <a:endParaRPr lang="ko-KR" alt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404EAB-F70D-45C7-A4F4-A00F29CDA52C}"/>
              </a:ext>
            </a:extLst>
          </p:cNvPr>
          <p:cNvSpPr txBox="1"/>
          <p:nvPr/>
        </p:nvSpPr>
        <p:spPr>
          <a:xfrm>
            <a:off x="1101833" y="30169000"/>
            <a:ext cx="1349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Arial Narrow" panose="020B0606020202030204" pitchFamily="34" charset="0"/>
              </a:rPr>
              <a:t>Fig. 3. Phase/gain response with voltage variation in the X-</a:t>
            </a:r>
            <a:r>
              <a:rPr lang="en-US" altLang="ko-KR" sz="4000" b="1" dirty="0" err="1">
                <a:latin typeface="Arial Narrow" panose="020B0606020202030204" pitchFamily="34" charset="0"/>
              </a:rPr>
              <a:t>atten</a:t>
            </a:r>
            <a:r>
              <a:rPr lang="en-US" altLang="ko-KR" sz="4000" b="1" dirty="0">
                <a:latin typeface="Arial Narrow" panose="020B0606020202030204" pitchFamily="34" charset="0"/>
              </a:rPr>
              <a:t>.</a:t>
            </a:r>
            <a:endParaRPr lang="ko-KR" alt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2EB535B-BD0F-41C3-AD46-E847877B7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889" y="27244673"/>
            <a:ext cx="5232128" cy="28800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C8E15A34-A068-4D5B-ACB9-3CC8E05E8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7616" y="27364614"/>
            <a:ext cx="398023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575FA8-3E69-4EDE-AD15-95875C5C5D52}"/>
              </a:ext>
            </a:extLst>
          </p:cNvPr>
          <p:cNvSpPr txBox="1"/>
          <p:nvPr/>
        </p:nvSpPr>
        <p:spPr>
          <a:xfrm>
            <a:off x="2787584" y="20608216"/>
            <a:ext cx="10675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Arial Narrow" panose="020B0606020202030204" pitchFamily="34" charset="0"/>
              </a:rPr>
              <a:t>Fig. 1. Block Diagram of Variable-Gain Phase Shifter </a:t>
            </a:r>
            <a:endParaRPr lang="ko-KR" alt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CE86B8-B5D6-4AC7-B2CC-127E6606D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501" y="18637870"/>
            <a:ext cx="14506780" cy="18000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573C8403-1527-4A18-B8B9-A55806232C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8448" y="27244673"/>
            <a:ext cx="3716648" cy="288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DDDD199-D9F8-46CA-9440-13A5010DAC2C}"/>
              </a:ext>
            </a:extLst>
          </p:cNvPr>
          <p:cNvSpPr txBox="1"/>
          <p:nvPr/>
        </p:nvSpPr>
        <p:spPr>
          <a:xfrm>
            <a:off x="19958008" y="25765291"/>
            <a:ext cx="52339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>
                <a:latin typeface="Arial Narrow" panose="020B0606020202030204" pitchFamily="34" charset="0"/>
              </a:rPr>
              <a:t>IV. Conclusion</a:t>
            </a:r>
            <a:endParaRPr lang="ko-KR" altLang="en-US" sz="70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A9B96F-E692-4A3F-B6E2-91658463AA9A}"/>
              </a:ext>
            </a:extLst>
          </p:cNvPr>
          <p:cNvSpPr txBox="1"/>
          <p:nvPr/>
        </p:nvSpPr>
        <p:spPr>
          <a:xfrm>
            <a:off x="18709973" y="21792979"/>
            <a:ext cx="759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Arial Narrow" panose="020B0606020202030204" pitchFamily="34" charset="0"/>
              </a:rPr>
              <a:t>Fig. 5. S-parameter Simulated results</a:t>
            </a:r>
            <a:endParaRPr lang="ko-KR" alt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36C33766-17E0-40C5-9E33-1030282066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33654" y="14657281"/>
            <a:ext cx="9682640" cy="720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BB6E71F-DD39-4DB1-BD97-ED3C3FEEF61E}"/>
              </a:ext>
            </a:extLst>
          </p:cNvPr>
          <p:cNvSpPr txBox="1"/>
          <p:nvPr/>
        </p:nvSpPr>
        <p:spPr>
          <a:xfrm>
            <a:off x="16211212" y="36407099"/>
            <a:ext cx="13113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>
                <a:latin typeface="Arial Narrow" panose="020B0606020202030204" pitchFamily="34" charset="0"/>
              </a:rPr>
              <a:t>[1] S. Kim, K. W. Choi, B. Yoon, J. Kim and I. Ju, "Compact, Low Loss 4-Bit Ku-Band Hybrid Passive Phase Shifter Realized in 0.13-</a:t>
            </a:r>
            <a:r>
              <a:rPr lang="el-GR" altLang="ko-KR" sz="2000" b="1" dirty="0">
                <a:latin typeface="Arial Narrow" panose="020B0606020202030204" pitchFamily="34" charset="0"/>
              </a:rPr>
              <a:t>μ</a:t>
            </a:r>
            <a:r>
              <a:rPr lang="en-US" altLang="ko-KR" sz="2000" b="1" dirty="0">
                <a:latin typeface="Arial Narrow" panose="020B0606020202030204" pitchFamily="34" charset="0"/>
              </a:rPr>
              <a:t>m </a:t>
            </a:r>
            <a:r>
              <a:rPr lang="en-US" altLang="ko-KR" sz="2000" b="1" dirty="0" err="1">
                <a:latin typeface="Arial Narrow" panose="020B0606020202030204" pitchFamily="34" charset="0"/>
              </a:rPr>
              <a:t>SiGe</a:t>
            </a:r>
            <a:r>
              <a:rPr lang="en-US" altLang="ko-KR" sz="2000" b="1" dirty="0">
                <a:latin typeface="Arial Narrow" panose="020B0606020202030204" pitchFamily="34" charset="0"/>
              </a:rPr>
              <a:t> HBT </a:t>
            </a:r>
            <a:r>
              <a:rPr lang="en-US" altLang="ko-KR" sz="2000" b="1" dirty="0" err="1">
                <a:latin typeface="Arial Narrow" panose="020B0606020202030204" pitchFamily="34" charset="0"/>
              </a:rPr>
              <a:t>BiCMOS</a:t>
            </a:r>
            <a:r>
              <a:rPr lang="en-US" altLang="ko-KR" sz="2000" b="1" dirty="0">
                <a:latin typeface="Arial Narrow" panose="020B0606020202030204" pitchFamily="34" charset="0"/>
              </a:rPr>
              <a:t> for LEO SATCOM," 2024 IEEE/MTT-S International Microwave Symposium - IMS 2024, Washington, DC, USA, 2024, pp. 760-763.</a:t>
            </a:r>
          </a:p>
          <a:p>
            <a:pPr algn="just"/>
            <a:r>
              <a:rPr lang="en-US" altLang="ko-KR" sz="2000" b="1" dirty="0">
                <a:latin typeface="Arial Narrow" panose="020B0606020202030204" pitchFamily="34" charset="0"/>
              </a:rPr>
              <a:t>[2] S. Wu and D. Pang, "A 6-bit CMOS Passive Phase Shifter for X-Band Phased Arrays," 2019 International Conference on Microwave and Millimeter Wave Technology (ICMMT), Guangzhou, China, 2019.</a:t>
            </a:r>
          </a:p>
          <a:p>
            <a:pPr algn="just"/>
            <a:r>
              <a:rPr lang="en-US" altLang="ko-KR" sz="2000" b="1" dirty="0">
                <a:latin typeface="Arial Narrow" panose="020B0606020202030204" pitchFamily="34" charset="0"/>
              </a:rPr>
              <a:t>[3] J. -M. Song and J. -D. Park, "A 5–11 GHz 8-bit Precision Passive True-Time Delay in 65-nm CMOS Technology," in IEEE Access, vol. 10, pp. 18456-18462, 2022.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B5F28BF2-DB2A-44CC-81AF-8F5985AFA3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80602" y="10644503"/>
            <a:ext cx="7398248" cy="360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26B4DC5-59DB-43FF-99E7-05E0193D3F6E}"/>
              </a:ext>
            </a:extLst>
          </p:cNvPr>
          <p:cNvSpPr txBox="1"/>
          <p:nvPr/>
        </p:nvSpPr>
        <p:spPr>
          <a:xfrm>
            <a:off x="17455066" y="13976284"/>
            <a:ext cx="1062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Arial Narrow" panose="020B0606020202030204" pitchFamily="34" charset="0"/>
              </a:rPr>
              <a:t>Fig. 4. Full Layout of the Variable-Gain Phase Shifter</a:t>
            </a:r>
            <a:endParaRPr lang="ko-KR" alt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5BCE82-C593-4F21-A0DE-9DBD3CFC13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87544" y="455939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2945</TotalTime>
  <Words>641</Words>
  <Application>Microsoft Office PowerPoint</Application>
  <PresentationFormat>사용자 지정</PresentationFormat>
  <Paragraphs>96</Paragraphs>
  <Slides>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백민석</cp:lastModifiedBy>
  <cp:revision>141</cp:revision>
  <dcterms:created xsi:type="dcterms:W3CDTF">2018-03-08T06:02:33Z</dcterms:created>
  <dcterms:modified xsi:type="dcterms:W3CDTF">2025-06-25T07:25:32Z</dcterms:modified>
</cp:coreProperties>
</file>